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11"/>
  </p:notesMasterIdLst>
  <p:sldIdLst>
    <p:sldId id="256" r:id="rId2"/>
    <p:sldId id="621" r:id="rId3"/>
    <p:sldId id="788" r:id="rId4"/>
    <p:sldId id="789" r:id="rId5"/>
    <p:sldId id="792" r:id="rId6"/>
    <p:sldId id="793" r:id="rId7"/>
    <p:sldId id="790" r:id="rId8"/>
    <p:sldId id="791" r:id="rId9"/>
    <p:sldId id="768" r:id="rId10"/>
  </p:sldIdLst>
  <p:sldSz cx="9144000" cy="6858000" type="screen4x3"/>
  <p:notesSz cx="6858000" cy="9144000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Calibri" pitchFamily="34" charset="0"/>
        <a:ea typeface="MS PGothic" pitchFamily="34" charset="-128"/>
        <a:cs typeface="+mn-cs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Calibri" pitchFamily="34" charset="0"/>
        <a:ea typeface="MS PGothic" pitchFamily="34" charset="-128"/>
        <a:cs typeface="+mn-cs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Calibri" pitchFamily="34" charset="0"/>
        <a:ea typeface="MS PGothic" pitchFamily="34" charset="-128"/>
        <a:cs typeface="+mn-cs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Calibri" pitchFamily="34" charset="0"/>
        <a:ea typeface="MS PGothic" pitchFamily="34" charset="-128"/>
        <a:cs typeface="+mn-cs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celo" initials="M" lastIdx="1" clrIdx="0"/>
  <p:cmAuthor id="1" name="Guilherme" initials="GCJ" lastIdx="7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DBC00"/>
    <a:srgbClr val="E1E1C3"/>
    <a:srgbClr val="990000"/>
    <a:srgbClr val="FFFFFF"/>
    <a:srgbClr val="CCCC00"/>
    <a:srgbClr val="000000"/>
    <a:srgbClr val="00B050"/>
    <a:srgbClr val="CCFFCC"/>
    <a:srgbClr val="EA4316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3"/>
    <p:restoredTop sz="85374" autoAdjust="0"/>
  </p:normalViewPr>
  <p:slideViewPr>
    <p:cSldViewPr>
      <p:cViewPr varScale="1">
        <p:scale>
          <a:sx n="104" d="100"/>
          <a:sy n="104" d="100"/>
        </p:scale>
        <p:origin x="2904" y="19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>
              <a:cs typeface="Arial" charset="0"/>
            </a:endParaRPr>
          </a:p>
        </p:txBody>
      </p:sp>
      <p:sp>
        <p:nvSpPr>
          <p:cNvPr id="44035" name="Text Box 2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>
              <a:cs typeface="Arial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70212" cy="4556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6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4037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126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4813" cy="41132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pt-BR" noProof="0"/>
          </a:p>
        </p:txBody>
      </p:sp>
      <p:sp>
        <p:nvSpPr>
          <p:cNvPr id="44039" name="Text Box 6"/>
          <p:cNvSpPr txBox="1"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>
              <a:cs typeface="Arial" charset="0"/>
            </a:endParaRP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70212" cy="4556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itchFamily="18" charset="0"/>
                <a:ea typeface="Microsoft YaHei" pitchFamily="34" charset="-122"/>
              </a:defRPr>
            </a:lvl1pPr>
          </a:lstStyle>
          <a:p>
            <a:pPr>
              <a:defRPr/>
            </a:pPr>
            <a:fld id="{3885258D-2AB8-4F6F-A6E5-A5F1B670297B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19807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ＭＳ Ｐゴシック" charset="0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/>
            <a:fld id="{D40F340C-1BFC-4438-9830-930429D0FD38}" type="slidenum">
              <a:rPr lang="pt-BR" smtClean="0">
                <a:solidFill>
                  <a:srgbClr val="000000"/>
                </a:solidFill>
                <a:latin typeface="Times New Roman" pitchFamily="18" charset="0"/>
              </a:rPr>
              <a:pPr eaLnBrk="1" hangingPunct="1"/>
              <a:t>1</a:t>
            </a:fld>
            <a:endParaRPr lang="pt-BR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4505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506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09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1pPr>
            <a:lvl2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/>
            <a:fld id="{D2C6D888-34F3-4320-A2CC-4B9AC3D9D092}" type="slidenum">
              <a:rPr lang="pt-BR" smtClean="0">
                <a:solidFill>
                  <a:srgbClr val="000000"/>
                </a:solidFill>
                <a:latin typeface="Times New Roman" pitchFamily="18" charset="0"/>
              </a:rPr>
              <a:pPr eaLnBrk="1" hangingPunct="1"/>
              <a:t>2</a:t>
            </a:fld>
            <a:endParaRPr lang="pt-BR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4608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460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200" dirty="0">
              <a:solidFill>
                <a:srgbClr val="40404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254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37931725" indent="-37474525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C0164B3A-4B75-1543-802D-460E8F6483A8}" type="slidenum">
              <a:rPr lang="pt-BR" sz="1200">
                <a:solidFill>
                  <a:srgbClr val="000000"/>
                </a:solidFill>
                <a:latin typeface="Times New Roman" charset="0"/>
                <a:cs typeface="Arial Unicode MS" charset="0"/>
              </a:rPr>
              <a:pPr eaLnBrk="1" hangingPunct="1"/>
              <a:t>9</a:t>
            </a:fld>
            <a:endParaRPr lang="pt-BR" sz="1200">
              <a:solidFill>
                <a:srgbClr val="000000"/>
              </a:solidFill>
              <a:latin typeface="Times New Roman" charset="0"/>
              <a:cs typeface="Arial Unicode MS" charset="0"/>
            </a:endParaRPr>
          </a:p>
        </p:txBody>
      </p:sp>
      <p:sp>
        <p:nvSpPr>
          <p:cNvPr id="15360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/>
        </p:spPr>
      </p:sp>
      <p:sp>
        <p:nvSpPr>
          <p:cNvPr id="15360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none" anchor="ctr"/>
          <a:lstStyle/>
          <a:p>
            <a:endParaRPr lang="pt-BR">
              <a:latin typeface="Times New Roman" charset="0"/>
              <a:ea typeface="MS PGothic" charset="0"/>
              <a:cs typeface="MS PGothic" charset="0"/>
            </a:endParaRPr>
          </a:p>
        </p:txBody>
      </p:sp>
      <p:sp>
        <p:nvSpPr>
          <p:cNvPr id="153605" name="Text Box 3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37931725" indent="-37474525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02154ACD-C349-AF42-9787-411F5E2E6CFF}" type="slidenum">
              <a:rPr lang="pt-BR" sz="1200">
                <a:solidFill>
                  <a:srgbClr val="000000"/>
                </a:solidFill>
              </a:rPr>
              <a:pPr algn="r" eaLnBrk="1" hangingPunct="1">
                <a:buClrTx/>
                <a:buFontTx/>
                <a:buNone/>
              </a:pPr>
              <a:t>9</a:t>
            </a:fld>
            <a:endParaRPr lang="pt-BR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267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E8FC90-54AC-4B88-89D9-EECD9F09216B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3982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19D7E-8D25-413A-A558-9993117476A8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7760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5813" cy="5849937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49937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4EBCEE-A7AD-4A83-B919-99844E7A8916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40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2000" y="733424"/>
            <a:ext cx="7923213" cy="682625"/>
          </a:xfrm>
        </p:spPr>
        <p:txBody>
          <a:bodyPr/>
          <a:lstStyle>
            <a:lvl1pPr>
              <a:defRPr sz="3600" b="1"/>
            </a:lvl1pPr>
          </a:lstStyle>
          <a:p>
            <a:r>
              <a:rPr lang="pt-BR" dirty="0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62000" y="1600200"/>
            <a:ext cx="7923213" cy="4524375"/>
          </a:xfrm>
        </p:spPr>
        <p:txBody>
          <a:bodyPr/>
          <a:lstStyle/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A3CA4D-AA67-441D-99E6-70789FB05577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312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9A5409-CCCA-4DB2-B769-FB4EACD1D9AB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4456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733424"/>
            <a:ext cx="7999413" cy="682625"/>
          </a:xfrm>
        </p:spPr>
        <p:txBody>
          <a:bodyPr/>
          <a:lstStyle/>
          <a:p>
            <a:r>
              <a:rPr lang="pt-BR" dirty="0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08413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6613" y="1600200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A011A2-81E7-4D81-85D9-CB72AEFF54E8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1935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731836"/>
            <a:ext cx="8229600" cy="685801"/>
          </a:xfrm>
        </p:spPr>
        <p:txBody>
          <a:bodyPr/>
          <a:lstStyle>
            <a:lvl1pPr>
              <a:defRPr/>
            </a:lvl1pPr>
          </a:lstStyle>
          <a:p>
            <a:r>
              <a:rPr lang="pt-BR" dirty="0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60412" y="1547019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762000" y="2174875"/>
            <a:ext cx="3735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800600" y="1535113"/>
            <a:ext cx="38862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800600" y="2174875"/>
            <a:ext cx="38862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ACD309-738F-4EAA-9E2D-623A6F086C7F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8745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7999413" cy="730250"/>
          </a:xfrm>
        </p:spPr>
        <p:txBody>
          <a:bodyPr/>
          <a:lstStyle/>
          <a:p>
            <a:r>
              <a:rPr lang="pt-BR" dirty="0"/>
              <a:t>Clique para editar o estilo do título mestre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4DE5D9-9579-4975-9AF9-3DAB73D437DC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1611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80E833-2AEC-41C6-A3CB-C298016A4282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429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01947C-0AEE-4686-A79A-61F919B07BD1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044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67FC43-D714-4628-8F32-F36DBBA10C59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933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476250"/>
            <a:ext cx="9144000" cy="638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5" name="Line 2"/>
          <p:cNvSpPr>
            <a:spLocks noChangeShapeType="1"/>
          </p:cNvSpPr>
          <p:nvPr/>
        </p:nvSpPr>
        <p:spPr bwMode="auto">
          <a:xfrm flipV="1">
            <a:off x="0" y="1195388"/>
            <a:ext cx="1588" cy="74612"/>
          </a:xfrm>
          <a:prstGeom prst="line">
            <a:avLst/>
          </a:prstGeom>
          <a:noFill/>
          <a:ln w="11880">
            <a:solidFill>
              <a:srgbClr val="4F81BD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076" name="Picture 3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476250"/>
            <a:ext cx="468313" cy="638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3077" name="Picture 4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5373688"/>
            <a:ext cx="468313" cy="47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3078" name="Picture 5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925" y="5876925"/>
            <a:ext cx="419100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80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755650" y="626860"/>
            <a:ext cx="7929563" cy="789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title text format</a:t>
            </a:r>
          </a:p>
        </p:txBody>
      </p:sp>
      <p:sp>
        <p:nvSpPr>
          <p:cNvPr id="3081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1600200"/>
            <a:ext cx="7929563" cy="452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6707188" y="6434138"/>
            <a:ext cx="2132012" cy="304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defRPr sz="1400">
                <a:solidFill>
                  <a:srgbClr val="898989"/>
                </a:solidFill>
                <a:latin typeface="Arial" pitchFamily="34" charset="0"/>
                <a:ea typeface="Microsoft YaHei" pitchFamily="34" charset="-122"/>
              </a:defRPr>
            </a:lvl1pPr>
          </a:lstStyle>
          <a:p>
            <a:pPr>
              <a:defRPr/>
            </a:pPr>
            <a:fld id="{93914F67-1F99-473B-8E50-B748DE64D28E}" type="slidenum">
              <a:rPr lang="pt-BR"/>
              <a:pPr>
                <a:defRPr/>
              </a:pPr>
              <a:t>‹#›</a:t>
            </a:fld>
            <a:endParaRPr lang="pt-BR"/>
          </a:p>
        </p:txBody>
      </p:sp>
      <p:sp>
        <p:nvSpPr>
          <p:cNvPr id="3083" name="Text Box 10"/>
          <p:cNvSpPr txBox="1">
            <a:spLocks noChangeArrowheads="1"/>
          </p:cNvSpPr>
          <p:nvPr/>
        </p:nvSpPr>
        <p:spPr bwMode="auto">
          <a:xfrm>
            <a:off x="755650" y="6418263"/>
            <a:ext cx="1835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pt-BR">
              <a:cs typeface="Arial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268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9E1A0F-13E1-AB47-8DE8-4D0407F5A484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39000" y="0"/>
            <a:ext cx="1484520" cy="51497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000" b="1">
          <a:solidFill>
            <a:srgbClr val="000000"/>
          </a:solidFill>
          <a:latin typeface="+mj-lt"/>
          <a:ea typeface="MS PGothic" pitchFamily="34" charset="-128"/>
          <a:cs typeface="Microsoft YaHei" charset="0"/>
        </a:defRPr>
      </a:lvl1pPr>
      <a:lvl2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Calibri" pitchFamily="32" charset="0"/>
          <a:ea typeface="MS PGothic" pitchFamily="34" charset="-128"/>
          <a:cs typeface="Microsoft YaHei" charset="0"/>
        </a:defRPr>
      </a:lvl2pPr>
      <a:lvl3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Calibri" pitchFamily="32" charset="0"/>
          <a:ea typeface="MS PGothic" pitchFamily="34" charset="-128"/>
          <a:cs typeface="Microsoft YaHei" charset="0"/>
        </a:defRPr>
      </a:lvl3pPr>
      <a:lvl4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Calibri" pitchFamily="32" charset="0"/>
          <a:ea typeface="MS PGothic" pitchFamily="34" charset="-128"/>
          <a:cs typeface="Microsoft YaHei" charset="0"/>
        </a:defRPr>
      </a:lvl4pPr>
      <a:lvl5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Calibri" pitchFamily="32" charset="0"/>
          <a:ea typeface="MS PGothic" pitchFamily="34" charset="-128"/>
          <a:cs typeface="Microsoft YaHei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Calibri" pitchFamily="32" charset="0"/>
          <a:ea typeface="Microsoft YaHei" charset="-122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Calibri" pitchFamily="32" charset="0"/>
          <a:ea typeface="Microsoft YaHei" charset="-122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Calibri" pitchFamily="32" charset="0"/>
          <a:ea typeface="Microsoft YaHei" charset="-122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Calibri" pitchFamily="32" charset="0"/>
          <a:ea typeface="Microsoft YaHei" charset="-122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200">
          <a:solidFill>
            <a:srgbClr val="000000"/>
          </a:solidFill>
          <a:latin typeface="+mn-lt"/>
          <a:ea typeface="MS PGothic" pitchFamily="34" charset="-128"/>
          <a:cs typeface="Microsoft YaHei" charset="0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800">
          <a:solidFill>
            <a:srgbClr val="000000"/>
          </a:solidFill>
          <a:latin typeface="+mn-lt"/>
          <a:ea typeface="+mn-ea"/>
          <a:cs typeface="Microsoft YaHei" charset="0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400">
          <a:solidFill>
            <a:srgbClr val="000000"/>
          </a:solidFill>
          <a:latin typeface="+mn-lt"/>
          <a:ea typeface="+mn-ea"/>
          <a:cs typeface="Microsoft YaHei" charset="0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ea typeface="+mn-ea"/>
          <a:cs typeface="Microsoft YaHei" charset="0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ea typeface="+mn-ea"/>
          <a:cs typeface="Microsoft YaHei" charset="0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4"/>
          <p:cNvSpPr txBox="1">
            <a:spLocks noChangeArrowheads="1"/>
          </p:cNvSpPr>
          <p:nvPr/>
        </p:nvSpPr>
        <p:spPr bwMode="auto">
          <a:xfrm>
            <a:off x="4800600" y="4275397"/>
            <a:ext cx="4038600" cy="833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buClrTx/>
              <a:buFontTx/>
              <a:buNone/>
            </a:pPr>
            <a:endParaRPr lang="en-US" sz="1600" i="1" dirty="0">
              <a:solidFill>
                <a:srgbClr val="404040"/>
              </a:solidFill>
              <a:latin typeface="Arial" charset="0"/>
            </a:endParaRPr>
          </a:p>
          <a:p>
            <a:pPr eaLnBrk="1" hangingPunct="1">
              <a:buClrTx/>
              <a:buFontTx/>
              <a:buNone/>
            </a:pPr>
            <a:r>
              <a:rPr lang="en-US" sz="1600" i="1" dirty="0">
                <a:solidFill>
                  <a:srgbClr val="404040"/>
                </a:solidFill>
                <a:latin typeface="Arial" charset="0"/>
              </a:rPr>
              <a:t>Prof. </a:t>
            </a:r>
            <a:r>
              <a:rPr lang="en-US" sz="1600" i="1" dirty="0" err="1">
                <a:solidFill>
                  <a:srgbClr val="404040"/>
                </a:solidFill>
                <a:latin typeface="Arial" charset="0"/>
              </a:rPr>
              <a:t>Fulvio</a:t>
            </a:r>
            <a:r>
              <a:rPr lang="en-US" sz="1600" i="1" dirty="0">
                <a:solidFill>
                  <a:srgbClr val="404040"/>
                </a:solidFill>
                <a:latin typeface="Arial" charset="0"/>
              </a:rPr>
              <a:t> Mascara</a:t>
            </a:r>
          </a:p>
          <a:p>
            <a:pPr eaLnBrk="1" hangingPunct="1">
              <a:buClrTx/>
              <a:buFontTx/>
              <a:buNone/>
            </a:pPr>
            <a:r>
              <a:rPr lang="en-US" sz="1600" i="1" dirty="0" err="1">
                <a:solidFill>
                  <a:srgbClr val="404040"/>
                </a:solidFill>
                <a:latin typeface="Arial" charset="0"/>
              </a:rPr>
              <a:t>Fulvio.mascara@foursys.com.br</a:t>
            </a:r>
            <a:endParaRPr lang="en-US" sz="1600" i="1" dirty="0">
              <a:solidFill>
                <a:srgbClr val="404040"/>
              </a:solidFill>
              <a:latin typeface="Arial" charset="0"/>
            </a:endParaRP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267200" y="6118225"/>
            <a:ext cx="4465638" cy="58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algn="r" eaLnBrk="1" hangingPunct="1">
              <a:buClrTx/>
              <a:buFontTx/>
              <a:buNone/>
            </a:pPr>
            <a:endParaRPr lang="en-US" sz="1600" i="1" dirty="0">
              <a:solidFill>
                <a:srgbClr val="404040"/>
              </a:solidFill>
              <a:latin typeface="Arial" charset="0"/>
            </a:endParaRPr>
          </a:p>
          <a:p>
            <a:pPr algn="r" eaLnBrk="1" hangingPunct="1">
              <a:buClrTx/>
              <a:buFontTx/>
              <a:buNone/>
            </a:pPr>
            <a:r>
              <a:rPr lang="en-US" sz="1600" i="1" dirty="0" err="1">
                <a:solidFill>
                  <a:srgbClr val="404040"/>
                </a:solidFill>
                <a:latin typeface="Arial" charset="0"/>
              </a:rPr>
              <a:t>Novembro</a:t>
            </a:r>
            <a:r>
              <a:rPr lang="en-US" sz="1600" i="1" dirty="0">
                <a:solidFill>
                  <a:srgbClr val="404040"/>
                </a:solidFill>
                <a:latin typeface="Arial" charset="0"/>
              </a:rPr>
              <a:t>, 2019</a:t>
            </a:r>
          </a:p>
        </p:txBody>
      </p:sp>
      <p:sp>
        <p:nvSpPr>
          <p:cNvPr id="4101" name="Text Box 1"/>
          <p:cNvSpPr txBox="1">
            <a:spLocks noChangeArrowheads="1"/>
          </p:cNvSpPr>
          <p:nvPr/>
        </p:nvSpPr>
        <p:spPr bwMode="auto">
          <a:xfrm>
            <a:off x="914400" y="2301855"/>
            <a:ext cx="7772400" cy="147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pt-BR" sz="4000" b="1" dirty="0">
                <a:solidFill>
                  <a:srgbClr val="7F7F4C"/>
                </a:solidFill>
                <a:latin typeface="Arial" charset="0"/>
              </a:rPr>
              <a:t>Inovação Tecnológica</a:t>
            </a:r>
          </a:p>
        </p:txBody>
      </p:sp>
      <p:sp>
        <p:nvSpPr>
          <p:cNvPr id="4102" name="Text Box 2"/>
          <p:cNvSpPr txBox="1">
            <a:spLocks noChangeArrowheads="1"/>
          </p:cNvSpPr>
          <p:nvPr/>
        </p:nvSpPr>
        <p:spPr bwMode="auto">
          <a:xfrm>
            <a:off x="2362200" y="2971800"/>
            <a:ext cx="3810000" cy="112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algn="ctr" eaLnBrk="1" hangingPunct="1">
              <a:spcBef>
                <a:spcPts val="800"/>
              </a:spcBef>
              <a:buClrTx/>
              <a:buFontTx/>
              <a:buNone/>
            </a:pPr>
            <a:endParaRPr lang="en-US" sz="3200" i="1" dirty="0">
              <a:solidFill>
                <a:srgbClr val="404040"/>
              </a:solidFill>
              <a:latin typeface="Arial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 Box 3"/>
          <p:cNvSpPr txBox="1">
            <a:spLocks noChangeArrowheads="1"/>
          </p:cNvSpPr>
          <p:nvPr/>
        </p:nvSpPr>
        <p:spPr bwMode="auto">
          <a:xfrm>
            <a:off x="6707188" y="6453188"/>
            <a:ext cx="2133600" cy="26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1pPr>
            <a:lvl2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bg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algn="r" eaLnBrk="1" hangingPunct="1">
              <a:buClrTx/>
              <a:buFontTx/>
              <a:buNone/>
            </a:pPr>
            <a:fld id="{B4619A4C-8313-47A2-91A2-630AA00B1779}" type="slidenum">
              <a:rPr lang="pt-BR" sz="1400">
                <a:solidFill>
                  <a:srgbClr val="898989"/>
                </a:solidFill>
                <a:latin typeface="Arial" charset="0"/>
              </a:rPr>
              <a:pPr algn="r" eaLnBrk="1" hangingPunct="1">
                <a:buClrTx/>
                <a:buFontTx/>
                <a:buNone/>
              </a:pPr>
              <a:t>2</a:t>
            </a:fld>
            <a:endParaRPr lang="pt-BR" sz="1400">
              <a:solidFill>
                <a:srgbClr val="898989"/>
              </a:solidFill>
              <a:latin typeface="Arial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623886"/>
            <a:ext cx="8228013" cy="792163"/>
          </a:xfrm>
        </p:spPr>
        <p:txBody>
          <a:bodyPr/>
          <a:lstStyle/>
          <a:p>
            <a:r>
              <a:rPr lang="en-US" dirty="0"/>
              <a:t>Agenda – Aula 5</a:t>
            </a:r>
          </a:p>
        </p:txBody>
      </p:sp>
      <p:sp>
        <p:nvSpPr>
          <p:cNvPr id="5125" name="Espaço Reservado para Número de Slide 4"/>
          <p:cNvSpPr>
            <a:spLocks noGrp="1"/>
          </p:cNvSpPr>
          <p:nvPr>
            <p:ph type="sldNum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fld id="{A1B141F9-526B-43D9-BBE7-E13A95E5E751}" type="slidenum">
              <a:rPr lang="pt-BR" smtClean="0">
                <a:latin typeface="Arial" charset="0"/>
              </a:rPr>
              <a:pPr/>
              <a:t>2</a:t>
            </a:fld>
            <a:endParaRPr lang="pt-BR" dirty="0">
              <a:latin typeface="Arial" charset="0"/>
            </a:endParaRPr>
          </a:p>
        </p:txBody>
      </p:sp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E93344C0-9250-2D41-93DB-C1529F83AA39}"/>
              </a:ext>
            </a:extLst>
          </p:cNvPr>
          <p:cNvSpPr txBox="1">
            <a:spLocks/>
          </p:cNvSpPr>
          <p:nvPr/>
        </p:nvSpPr>
        <p:spPr bwMode="auto">
          <a:xfrm>
            <a:off x="685800" y="1673225"/>
            <a:ext cx="3733800" cy="4503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449263" rtl="0" eaLnBrk="0" fontAlgn="base" hangingPunct="0">
              <a:spcBef>
                <a:spcPts val="8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3200">
                <a:solidFill>
                  <a:srgbClr val="000000"/>
                </a:solidFill>
                <a:latin typeface="+mn-lt"/>
                <a:ea typeface="MS PGothic" pitchFamily="34" charset="-128"/>
                <a:cs typeface="Microsoft YaHei" charset="0"/>
              </a:defRPr>
            </a:lvl1pPr>
            <a:lvl2pPr marL="742950" indent="-285750" algn="l" defTabSz="449263" rtl="0" eaLnBrk="0" fontAlgn="base" hangingPunct="0">
              <a:spcBef>
                <a:spcPts val="7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800">
                <a:solidFill>
                  <a:srgbClr val="000000"/>
                </a:solidFill>
                <a:latin typeface="+mn-lt"/>
                <a:ea typeface="+mn-ea"/>
                <a:cs typeface="Microsoft YaHei" charset="0"/>
              </a:defRPr>
            </a:lvl2pPr>
            <a:lvl3pPr marL="1143000" indent="-228600" algn="l" defTabSz="449263" rtl="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400">
                <a:solidFill>
                  <a:srgbClr val="000000"/>
                </a:solidFill>
                <a:latin typeface="+mn-lt"/>
                <a:ea typeface="+mn-ea"/>
                <a:cs typeface="Microsoft YaHei" charset="0"/>
              </a:defRPr>
            </a:lvl3pPr>
            <a:lvl4pPr marL="1600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ea typeface="+mn-ea"/>
                <a:cs typeface="Microsoft YaHei" charset="0"/>
              </a:defRPr>
            </a:lvl4pPr>
            <a:lvl5pPr marL="20574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 sz="2000">
                <a:solidFill>
                  <a:srgbClr val="000000"/>
                </a:solidFill>
                <a:latin typeface="+mn-lt"/>
                <a:ea typeface="+mn-ea"/>
                <a:cs typeface="Microsoft YaHei" charset="0"/>
              </a:defRPr>
            </a:lvl5pPr>
            <a:lvl6pPr marL="25146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20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20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20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49263" rtl="0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20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/>
            <a:r>
              <a:rPr lang="en-US" sz="2800" kern="0" dirty="0" err="1"/>
              <a:t>Teórica</a:t>
            </a:r>
            <a:r>
              <a:rPr lang="en-US" sz="2800" kern="0" dirty="0"/>
              <a:t> / </a:t>
            </a:r>
            <a:r>
              <a:rPr lang="en-US" sz="2800" kern="0" dirty="0" err="1"/>
              <a:t>Prática</a:t>
            </a:r>
            <a:endParaRPr lang="en-US" sz="2800" kern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Exploratory Data Analysis</a:t>
            </a:r>
            <a:endParaRPr lang="en-US" dirty="0"/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300" dirty="0" err="1">
                <a:ea typeface="MS PGothic" pitchFamily="34" charset="-128"/>
              </a:rPr>
              <a:t>Gráficos</a:t>
            </a:r>
            <a:r>
              <a:rPr lang="en-US" sz="1300" dirty="0">
                <a:ea typeface="MS PGothic" pitchFamily="34" charset="-128"/>
              </a:rPr>
              <a:t> de Barras</a:t>
            </a:r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300" dirty="0" err="1">
                <a:ea typeface="MS PGothic" pitchFamily="34" charset="-128"/>
              </a:rPr>
              <a:t>Histograma</a:t>
            </a:r>
            <a:r>
              <a:rPr lang="en-US" sz="1300" dirty="0">
                <a:ea typeface="MS PGothic" pitchFamily="34" charset="-128"/>
              </a:rPr>
              <a:t> (</a:t>
            </a:r>
            <a:r>
              <a:rPr lang="en-US" sz="1300" dirty="0" err="1">
                <a:ea typeface="MS PGothic" pitchFamily="34" charset="-128"/>
              </a:rPr>
              <a:t>Gráfico</a:t>
            </a:r>
            <a:r>
              <a:rPr lang="en-US" sz="1300" dirty="0">
                <a:ea typeface="MS PGothic" pitchFamily="34" charset="-128"/>
              </a:rPr>
              <a:t> de </a:t>
            </a:r>
            <a:r>
              <a:rPr lang="en-US" sz="1300" dirty="0" err="1">
                <a:ea typeface="MS PGothic" pitchFamily="34" charset="-128"/>
              </a:rPr>
              <a:t>Distribuição</a:t>
            </a:r>
            <a:r>
              <a:rPr lang="en-US" sz="1300" dirty="0">
                <a:ea typeface="MS PGothic" pitchFamily="34" charset="-128"/>
              </a:rPr>
              <a:t>)</a:t>
            </a:r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300" dirty="0" err="1">
                <a:ea typeface="MS PGothic" pitchFamily="34" charset="-128"/>
              </a:rPr>
              <a:t>Gráficos</a:t>
            </a:r>
            <a:r>
              <a:rPr lang="en-US" sz="1300" dirty="0">
                <a:ea typeface="MS PGothic" pitchFamily="34" charset="-128"/>
              </a:rPr>
              <a:t> de </a:t>
            </a:r>
            <a:r>
              <a:rPr lang="en-US" sz="1300" dirty="0" err="1">
                <a:ea typeface="MS PGothic" pitchFamily="34" charset="-128"/>
              </a:rPr>
              <a:t>Dispersão</a:t>
            </a:r>
            <a:endParaRPr lang="en-US" sz="1300" dirty="0">
              <a:ea typeface="MS PGothic" pitchFamily="34" charset="-128"/>
            </a:endParaRPr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300" dirty="0">
                <a:ea typeface="MS PGothic" pitchFamily="34" charset="-128"/>
              </a:rPr>
              <a:t>Box Plots</a:t>
            </a:r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300" dirty="0">
                <a:ea typeface="MS PGothic" pitchFamily="34" charset="-128"/>
              </a:rPr>
              <a:t>Matrix </a:t>
            </a:r>
            <a:r>
              <a:rPr lang="en-US" sz="1300" dirty="0" err="1">
                <a:ea typeface="MS PGothic" pitchFamily="34" charset="-128"/>
              </a:rPr>
              <a:t>Correlação</a:t>
            </a:r>
            <a:endParaRPr lang="en-US" sz="1300" dirty="0">
              <a:ea typeface="MS PGothic" pitchFamily="34" charset="-128"/>
            </a:endParaRPr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300" dirty="0">
                <a:ea typeface="MS PGothic" pitchFamily="34" charset="-128"/>
              </a:rPr>
              <a:t>Heatmaps</a:t>
            </a:r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endParaRPr lang="en-US" sz="1300" dirty="0">
              <a:ea typeface="MS PGothic" pitchFamily="34" charset="-128"/>
            </a:endParaRPr>
          </a:p>
          <a:p>
            <a:pPr marL="457200" lvl="1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800" kern="0" dirty="0" err="1">
                <a:ea typeface="MS PGothic" pitchFamily="34" charset="-128"/>
              </a:rPr>
              <a:t>Bibliotecas</a:t>
            </a:r>
            <a:r>
              <a:rPr lang="en-US" sz="1800" kern="0" dirty="0">
                <a:ea typeface="MS PGothic" pitchFamily="34" charset="-128"/>
              </a:rPr>
              <a:t> de </a:t>
            </a:r>
            <a:r>
              <a:rPr lang="en-US" sz="1800" kern="0" dirty="0" err="1">
                <a:ea typeface="MS PGothic" pitchFamily="34" charset="-128"/>
              </a:rPr>
              <a:t>gráficos</a:t>
            </a:r>
            <a:endParaRPr lang="en-US" sz="1800" kern="0" dirty="0">
              <a:ea typeface="MS PGothic" pitchFamily="34" charset="-128"/>
            </a:endParaRPr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200" kern="0" dirty="0">
                <a:ea typeface="MS PGothic" pitchFamily="34" charset="-128"/>
              </a:rPr>
              <a:t>Matplotlib</a:t>
            </a:r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200" kern="0" dirty="0">
                <a:ea typeface="MS PGothic" pitchFamily="34" charset="-128"/>
              </a:rPr>
              <a:t>Seaborn</a:t>
            </a:r>
          </a:p>
          <a:p>
            <a:pPr marL="857250" lvl="2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1200" kern="0" dirty="0" err="1">
                <a:ea typeface="MS PGothic" pitchFamily="34" charset="-128"/>
              </a:rPr>
              <a:t>Geração</a:t>
            </a:r>
            <a:r>
              <a:rPr lang="en-US" sz="1200" kern="0" dirty="0">
                <a:ea typeface="MS PGothic" pitchFamily="34" charset="-128"/>
              </a:rPr>
              <a:t> de </a:t>
            </a:r>
            <a:r>
              <a:rPr lang="en-US" sz="1200" kern="0" dirty="0" err="1">
                <a:ea typeface="MS PGothic" pitchFamily="34" charset="-128"/>
              </a:rPr>
              <a:t>gráficos</a:t>
            </a:r>
            <a:r>
              <a:rPr lang="en-US" sz="1200" kern="0" dirty="0">
                <a:ea typeface="MS PGothic" pitchFamily="34" charset="-128"/>
              </a:rPr>
              <a:t> para EDA</a:t>
            </a:r>
            <a:endParaRPr lang="en-US" sz="1300" dirty="0">
              <a:ea typeface="MS PGothic" pitchFamily="34" charset="-128"/>
            </a:endParaRPr>
          </a:p>
          <a:p>
            <a:pPr marL="400050" lvl="2" indent="0">
              <a:spcBef>
                <a:spcPts val="800"/>
              </a:spcBef>
            </a:pPr>
            <a:endParaRPr lang="en-US" sz="1200" kern="0" dirty="0"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1676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98FC3-E60B-6D42-A787-A0739EA88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EDA (</a:t>
            </a:r>
            <a:r>
              <a:rPr lang="pt-BR" dirty="0" err="1"/>
              <a:t>Exploratory</a:t>
            </a:r>
            <a:r>
              <a:rPr lang="pt-BR" dirty="0"/>
              <a:t> Data </a:t>
            </a:r>
            <a:r>
              <a:rPr lang="pt-BR" dirty="0" err="1"/>
              <a:t>Analysis</a:t>
            </a:r>
            <a:r>
              <a:rPr lang="pt-BR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D8303-66A8-B346-8584-26C59362E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É uma técnica usada para entender um </a:t>
            </a:r>
            <a:r>
              <a:rPr lang="pt-BR" sz="2800" dirty="0" err="1"/>
              <a:t>dataset</a:t>
            </a:r>
            <a:r>
              <a:rPr lang="pt-BR" sz="2800" dirty="0"/>
              <a:t>, através da sumarização, agrupamento e correlação de suas características e apresentando as mesmas de forma visual.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O objetivo é identificar padrões, relacionamentos, ruídos que possam ajudar a definir melhor um modelo ou apenas para responder a questões de negócio (</a:t>
            </a:r>
            <a:r>
              <a:rPr lang="pt-BR" sz="2800" dirty="0" err="1"/>
              <a:t>first</a:t>
            </a:r>
            <a:r>
              <a:rPr lang="pt-BR" sz="2800" dirty="0"/>
              <a:t> insights)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EAF6C8-B503-3147-8E58-40F3D67F58A6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FFA3CA4D-AA67-441D-99E6-70789FB05577}" type="slidenum">
              <a:rPr lang="pt-BR" smtClean="0"/>
              <a:pPr>
                <a:defRPr/>
              </a:pPr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2193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F45A9-1C9C-FD43-B233-57A136144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C67F9-E718-B34D-BD28-00D055DD5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Em geral, a estratégia para desenvolver uma análise exploratória é inicialmente fazer todo o data </a:t>
            </a:r>
            <a:r>
              <a:rPr lang="pt-BR" dirty="0" err="1"/>
              <a:t>wrangling</a:t>
            </a:r>
            <a:r>
              <a:rPr lang="pt-BR" dirty="0"/>
              <a:t> / data </a:t>
            </a:r>
            <a:r>
              <a:rPr lang="pt-BR" dirty="0" err="1"/>
              <a:t>preparation</a:t>
            </a:r>
            <a:r>
              <a:rPr lang="pt-BR" dirty="0"/>
              <a:t>, descobrir que questões ou insights precisam ser respondidos e a partir daí, definir qual a melhor representação visual para atender ao requisito.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40DE9-3500-7240-923D-2F4F57AF38F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FFA3CA4D-AA67-441D-99E6-70789FB05577}" type="slidenum">
              <a:rPr lang="pt-BR" smtClean="0"/>
              <a:pPr>
                <a:defRPr/>
              </a:pPr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6547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E495A-2D99-3041-9783-00575DFFC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 de Barras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D3596-AF43-E349-9DE3-48EC0FF04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Podem ser horizontais ou verticais e cruzam variáveis categóricas com barras que representam a proporção de valores daquela categoria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A7E22-D07E-2C44-B1B5-10DB8C2078D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FFA3CA4D-AA67-441D-99E6-70789FB05577}" type="slidenum">
              <a:rPr lang="pt-BR" smtClean="0"/>
              <a:pPr>
                <a:defRPr/>
              </a:pPr>
              <a:t>5</a:t>
            </a:fld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53CDBE-A4F4-4E4F-B708-9A4BEDFA7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3946526"/>
            <a:ext cx="2152754" cy="238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0F4117-543C-5843-B5C5-2F1966251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0" y="3887787"/>
            <a:ext cx="41275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468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81B00-722A-3841-AC9E-F6C116D58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Gráfico de Barras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62572-82FD-9242-AA97-BD9771CEA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 Pandas: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" pitchFamily="2" charset="0"/>
              </a:rPr>
              <a:t>data_frame.plot.bar</a:t>
            </a:r>
            <a:r>
              <a:rPr lang="en-US" sz="2400" dirty="0">
                <a:latin typeface="Courier" pitchFamily="2" charset="0"/>
              </a:rPr>
              <a:t>()</a:t>
            </a:r>
            <a:endParaRPr lang="en-US" sz="2400" dirty="0">
              <a:latin typeface="+mj-lt"/>
            </a:endParaRPr>
          </a:p>
          <a:p>
            <a:r>
              <a:rPr lang="pt-BR" dirty="0"/>
              <a:t>No Pandas:</a:t>
            </a:r>
          </a:p>
          <a:p>
            <a:pPr>
              <a:buFont typeface="Times New Roman" pitchFamily="18" charset="0"/>
              <a:buChar char="•"/>
            </a:pPr>
            <a:r>
              <a:rPr lang="pt-BR" sz="2400" dirty="0" err="1">
                <a:latin typeface="Courier" pitchFamily="2" charset="0"/>
              </a:rPr>
              <a:t>sns.barplot</a:t>
            </a:r>
            <a:r>
              <a:rPr lang="pt-BR" sz="2400" dirty="0">
                <a:latin typeface="Courier" pitchFamily="2" charset="0"/>
              </a:rPr>
              <a:t>()</a:t>
            </a:r>
            <a:endParaRPr lang="pt-BR" sz="2400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548881-0015-1D44-A592-675C464D31A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FFA3CA4D-AA67-441D-99E6-70789FB05577}" type="slidenum">
              <a:rPr lang="pt-BR" smtClean="0"/>
              <a:pPr>
                <a:defRPr/>
              </a:pPr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9985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D2B0-DA33-5840-9383-E8C0BE5EA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Histograma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14138-AA58-EB43-86B0-A2094938D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Frequência de ocorrências de uma variável em um determinado intervalo.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854BB3-89CA-7340-A0CA-BA10F68E3590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FFA3CA4D-AA67-441D-99E6-70789FB05577}" type="slidenum">
              <a:rPr lang="pt-BR" smtClean="0"/>
              <a:pPr>
                <a:defRPr/>
              </a:pPr>
              <a:t>7</a:t>
            </a:fld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5968FB-0F1D-FF42-8171-A96BCB259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2790762"/>
            <a:ext cx="4648200" cy="393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70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4755-A802-A94A-9FE5-6D8181AA9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Histograma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17665-EE23-694A-887C-08BC1F86A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No Pandas: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pt-BR" dirty="0"/>
              <a:t>data </a:t>
            </a:r>
            <a:r>
              <a:rPr lang="pt-BR" dirty="0" err="1"/>
              <a:t>frame.hist</a:t>
            </a:r>
            <a:r>
              <a:rPr lang="pt-BR" dirty="0"/>
              <a:t>()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No </a:t>
            </a:r>
            <a:r>
              <a:rPr lang="pt-BR" dirty="0" err="1"/>
              <a:t>Seaborn</a:t>
            </a:r>
            <a:r>
              <a:rPr lang="pt-BR" dirty="0"/>
              <a:t>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pt-BR" dirty="0" err="1"/>
              <a:t>sns.distplot</a:t>
            </a:r>
            <a:r>
              <a:rPr lang="pt-BR" dirty="0"/>
              <a:t>()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pt-BR" dirty="0"/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2A9D8-DE75-FE4D-881A-515419F8A00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FFA3CA4D-AA67-441D-99E6-70789FB05577}" type="slidenum">
              <a:rPr lang="pt-BR" smtClean="0"/>
              <a:pPr>
                <a:defRPr/>
              </a:pPr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8386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Text Box 1"/>
          <p:cNvSpPr txBox="1">
            <a:spLocks noChangeArrowheads="1"/>
          </p:cNvSpPr>
          <p:nvPr/>
        </p:nvSpPr>
        <p:spPr bwMode="auto">
          <a:xfrm>
            <a:off x="755650" y="1700213"/>
            <a:ext cx="8064500" cy="595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marL="341313" indent="-341313" eaLnBrk="0" hangingPunct="0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1363" indent="-284163" eaLnBrk="0" hangingPunct="0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eaLnBrk="0" hangingPunct="0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eaLnBrk="0" hangingPunct="0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eaLnBrk="0" hangingPunct="0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lvl="1" eaLnBrk="1" hangingPunct="1">
              <a:spcBef>
                <a:spcPts val="700"/>
              </a:spcBef>
              <a:buClr>
                <a:srgbClr val="990000"/>
              </a:buClr>
              <a:buSzPct val="50000"/>
              <a:buFont typeface="Arial" charset="0"/>
              <a:buNone/>
            </a:pPr>
            <a:endParaRPr lang="en-US" sz="2800">
              <a:solidFill>
                <a:srgbClr val="7F7F7F"/>
              </a:solidFill>
              <a:latin typeface="Arial" charset="0"/>
            </a:endParaRPr>
          </a:p>
          <a:p>
            <a:pPr lvl="2" eaLnBrk="1" hangingPunct="1">
              <a:spcBef>
                <a:spcPts val="600"/>
              </a:spcBef>
              <a:buClrTx/>
              <a:buSzPct val="45000"/>
              <a:buFontTx/>
              <a:buNone/>
            </a:pPr>
            <a:endParaRPr lang="en-US">
              <a:solidFill>
                <a:srgbClr val="404040"/>
              </a:solidFill>
              <a:latin typeface="Arial" charset="0"/>
            </a:endParaRPr>
          </a:p>
          <a:p>
            <a:pPr lvl="2" eaLnBrk="1" hangingPunct="1">
              <a:spcBef>
                <a:spcPts val="600"/>
              </a:spcBef>
              <a:buClr>
                <a:srgbClr val="990000"/>
              </a:buClr>
              <a:buSzPct val="45000"/>
              <a:buFont typeface="Arial" charset="0"/>
              <a:buNone/>
            </a:pPr>
            <a:endParaRPr lang="en-US">
              <a:solidFill>
                <a:srgbClr val="404040"/>
              </a:solidFill>
              <a:latin typeface="Arial" charset="0"/>
            </a:endParaRPr>
          </a:p>
          <a:p>
            <a:pPr eaLnBrk="1" hangingPunct="1">
              <a:spcBef>
                <a:spcPts val="800"/>
              </a:spcBef>
              <a:buClr>
                <a:srgbClr val="990000"/>
              </a:buClr>
              <a:buSzPct val="55000"/>
              <a:buFont typeface="Arial" charset="0"/>
              <a:buNone/>
            </a:pPr>
            <a:endParaRPr lang="en-US" sz="3200">
              <a:solidFill>
                <a:srgbClr val="404040"/>
              </a:solidFill>
              <a:latin typeface="Arial" charset="0"/>
            </a:endParaRPr>
          </a:p>
        </p:txBody>
      </p:sp>
      <p:sp>
        <p:nvSpPr>
          <p:cNvPr id="152579" name="Text Box 2"/>
          <p:cNvSpPr txBox="1">
            <a:spLocks noChangeArrowheads="1"/>
          </p:cNvSpPr>
          <p:nvPr/>
        </p:nvSpPr>
        <p:spPr bwMode="auto">
          <a:xfrm>
            <a:off x="6707188" y="6453188"/>
            <a:ext cx="2133600" cy="26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37931725" indent="-37474525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F3243A0D-D160-3D41-851D-51DAE7E17DA8}" type="slidenum">
              <a:rPr lang="pt-BR" sz="1400">
                <a:solidFill>
                  <a:srgbClr val="898989"/>
                </a:solidFill>
                <a:latin typeface="Arial" charset="0"/>
              </a:rPr>
              <a:pPr algn="r" eaLnBrk="1" hangingPunct="1">
                <a:buClrTx/>
                <a:buFontTx/>
                <a:buNone/>
              </a:pPr>
              <a:t>9</a:t>
            </a:fld>
            <a:endParaRPr lang="pt-BR" sz="1400">
              <a:solidFill>
                <a:srgbClr val="898989"/>
              </a:solidFill>
              <a:latin typeface="Arial" charset="0"/>
            </a:endParaRPr>
          </a:p>
        </p:txBody>
      </p:sp>
      <p:sp>
        <p:nvSpPr>
          <p:cNvPr id="152580" name="Text Box 3"/>
          <p:cNvSpPr txBox="1">
            <a:spLocks noChangeArrowheads="1"/>
          </p:cNvSpPr>
          <p:nvPr/>
        </p:nvSpPr>
        <p:spPr bwMode="auto">
          <a:xfrm>
            <a:off x="755650" y="765175"/>
            <a:ext cx="8064500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37931725" indent="-37474525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>
              <a:buClrTx/>
              <a:buFontTx/>
              <a:buNone/>
            </a:pPr>
            <a:r>
              <a:rPr lang="en-US" sz="3200" b="1" dirty="0" err="1">
                <a:solidFill>
                  <a:srgbClr val="7F7F4C"/>
                </a:solidFill>
                <a:latin typeface="Arial" charset="0"/>
              </a:rPr>
              <a:t>Perguntas</a:t>
            </a:r>
            <a:r>
              <a:rPr lang="en-US" sz="3200" b="1" dirty="0">
                <a:solidFill>
                  <a:srgbClr val="7F7F4C"/>
                </a:solidFill>
                <a:latin typeface="Arial" charset="0"/>
              </a:rPr>
              <a:t>?</a:t>
            </a:r>
          </a:p>
        </p:txBody>
      </p:sp>
      <p:sp>
        <p:nvSpPr>
          <p:cNvPr id="152581" name="Espaço Reservado para Número de Slide 4"/>
          <p:cNvSpPr>
            <a:spLocks noGrp="1"/>
          </p:cNvSpPr>
          <p:nvPr>
            <p:ph type="sldNum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37931725" indent="-37474525" eaLnBrk="0" hangingPunct="0"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eaLnBrk="0" hangingPunct="0"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eaLnBrk="0" hangingPunct="0"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eaLnBrk="0" hangingPunct="0"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fld id="{44521BA4-2927-B741-BCE9-8FB50B8DA788}" type="slidenum">
              <a:rPr lang="pt-BR" sz="1400">
                <a:solidFill>
                  <a:srgbClr val="898989"/>
                </a:solidFill>
                <a:latin typeface="Arial" charset="0"/>
                <a:ea typeface="Microsoft YaHei" charset="0"/>
                <a:cs typeface="Microsoft YaHei" charset="0"/>
              </a:rPr>
              <a:pPr eaLnBrk="1" hangingPunct="1"/>
              <a:t>9</a:t>
            </a:fld>
            <a:endParaRPr lang="pt-BR" sz="1400">
              <a:solidFill>
                <a:srgbClr val="898989"/>
              </a:solidFill>
              <a:latin typeface="Arial" charset="0"/>
              <a:ea typeface="Microsoft YaHei" charset="0"/>
              <a:cs typeface="Microsoft YaHei" charset="0"/>
            </a:endParaRPr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76600" y="2362200"/>
            <a:ext cx="3305175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74305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Tema do Office">
  <a:themeElements>
    <a:clrScheme name="Tema do Offi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a do Office">
      <a:majorFont>
        <a:latin typeface="Calibri"/>
        <a:ea typeface="Microsoft YaHei"/>
        <a:cs typeface=""/>
      </a:majorFont>
      <a:minorFont>
        <a:latin typeface="Calibri"/>
        <a:ea typeface="Microsoft YaHei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alibri" pitchFamily="32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alibri" pitchFamily="32" charset="0"/>
            <a:cs typeface="Arial" charset="0"/>
          </a:defRPr>
        </a:defPPr>
      </a:lstStyle>
    </a:lnDef>
  </a:objectDefaults>
  <a:extraClrSchemeLst>
    <a:extraClrScheme>
      <a:clrScheme name="Tema do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a do 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31968</TotalTime>
  <Words>250</Words>
  <Application>Microsoft Macintosh PowerPoint</Application>
  <PresentationFormat>On-screen Show (4:3)</PresentationFormat>
  <Paragraphs>57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</vt:lpstr>
      <vt:lpstr>Times New Roman</vt:lpstr>
      <vt:lpstr>Wingdings</vt:lpstr>
      <vt:lpstr>2_Tema do Office</vt:lpstr>
      <vt:lpstr>PowerPoint Presentation</vt:lpstr>
      <vt:lpstr>Agenda – Aula 5</vt:lpstr>
      <vt:lpstr>EDA (Exploratory Data Analysis)</vt:lpstr>
      <vt:lpstr>EDA</vt:lpstr>
      <vt:lpstr>Gráfico de Barras</vt:lpstr>
      <vt:lpstr>Gráfico de Barras</vt:lpstr>
      <vt:lpstr>Histograma</vt:lpstr>
      <vt:lpstr>Histograma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SustNMS</dc:title>
  <dc:creator>Carlos H. Costa;Marcelo Amaral</dc:creator>
  <cp:lastModifiedBy>Fulvio Mascara</cp:lastModifiedBy>
  <cp:revision>2407</cp:revision>
  <cp:lastPrinted>1601-01-01T00:00:00Z</cp:lastPrinted>
  <dcterms:created xsi:type="dcterms:W3CDTF">2011-03-10T17:40:53Z</dcterms:created>
  <dcterms:modified xsi:type="dcterms:W3CDTF">2019-11-23T14:01:00Z</dcterms:modified>
</cp:coreProperties>
</file>

<file path=docProps/thumbnail.jpeg>
</file>